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595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AEA16-C65F-426F-9150-072D18B1138D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B097-D510-4040-B5ED-BF96547F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EB097-D510-4040-B5ED-BF96547F741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4" y="357166"/>
            <a:ext cx="3786214" cy="471478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Надёжность электроснабжения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b="1" smtClean="0">
                <a:solidFill>
                  <a:srgbClr val="0070C0"/>
                </a:solidFill>
              </a:rPr>
              <a:t>Лекция 5</a:t>
            </a:r>
            <a:endParaRPr lang="ru-RU" sz="18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628652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2020-2021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2786058"/>
            <a:ext cx="7358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Расчеты надежности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14290"/>
            <a:ext cx="577215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00034" y="3643314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Система с постоянным включением резерва будет нормально функционировать при сохранении работоспособности хотя бы одной из цепей. На основании</a:t>
            </a:r>
          </a:p>
          <a:p>
            <a:r>
              <a:rPr lang="ru-RU" dirty="0" smtClean="0"/>
              <a:t>теоремы умножения вероятностей вероятность отказа такой системы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4500570"/>
            <a:ext cx="5857916" cy="1851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571612"/>
            <a:ext cx="359092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071538" y="4643446"/>
            <a:ext cx="6600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Наработка до первого отказа может быть вычислена по формуле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5286388"/>
            <a:ext cx="2071702" cy="1061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14290"/>
            <a:ext cx="8153400" cy="900106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том случае когда основная и резервные цепи имеют одинаковую надежность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При экспоненциальном законе надежности, когда основная и все резервные цепи равно надежны и время наработки до первого отказа всех элементов подчинено экспоненциальному закону распределения</a:t>
            </a:r>
            <a:endParaRPr lang="ru-RU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571612"/>
            <a:ext cx="3696642" cy="1204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4786322"/>
            <a:ext cx="74676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Раздельное резервирование</a:t>
            </a:r>
            <a:endParaRPr lang="ru-RU" sz="3200" dirty="0">
              <a:solidFill>
                <a:srgbClr val="3333CC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643050"/>
            <a:ext cx="711517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 данном случае объект может быть представлен в виде последовательного соединения </a:t>
            </a:r>
            <a:r>
              <a:rPr lang="ru-RU" dirty="0" err="1" smtClean="0"/>
              <a:t>n</a:t>
            </a:r>
            <a:r>
              <a:rPr lang="ru-RU" dirty="0" smtClean="0"/>
              <a:t> секций, каждая из которых содержит </a:t>
            </a:r>
            <a:r>
              <a:rPr lang="ru-RU" dirty="0" err="1" smtClean="0"/>
              <a:t>m</a:t>
            </a:r>
            <a:r>
              <a:rPr lang="ru-RU" dirty="0" smtClean="0"/>
              <a:t> + 1 параллельно включенных элементов. </a:t>
            </a:r>
          </a:p>
          <a:p>
            <a:r>
              <a:rPr lang="ru-RU" dirty="0" smtClean="0"/>
              <a:t>Система находится в состоянии работоспособности, если исправно работают все </a:t>
            </a:r>
            <a:r>
              <a:rPr lang="ru-RU" dirty="0" err="1" smtClean="0"/>
              <a:t>n</a:t>
            </a:r>
            <a:r>
              <a:rPr lang="ru-RU" dirty="0" smtClean="0"/>
              <a:t> секций. В свою очередь, отказ любой из секций наступает в том случае, если откажут все </a:t>
            </a:r>
            <a:r>
              <a:rPr lang="ru-RU" dirty="0" err="1" smtClean="0"/>
              <a:t>m</a:t>
            </a:r>
            <a:r>
              <a:rPr lang="ru-RU" dirty="0" smtClean="0"/>
              <a:t> + 1 элементов секций.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785794"/>
            <a:ext cx="7697481" cy="4891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643050"/>
            <a:ext cx="8153400" cy="4357718"/>
          </a:xfrm>
        </p:spPr>
        <p:txBody>
          <a:bodyPr>
            <a:normAutofit/>
          </a:bodyPr>
          <a:lstStyle/>
          <a:p>
            <a:r>
              <a:rPr lang="ru-RU" sz="2200" dirty="0" smtClean="0"/>
              <a:t>Так как основной и резервирующий его элементы могут быть равно надежны</a:t>
            </a:r>
          </a:p>
          <a:p>
            <a:endParaRPr lang="ru-RU" sz="2200" dirty="0" smtClean="0"/>
          </a:p>
          <a:p>
            <a:r>
              <a:rPr lang="ru-RU" sz="2200" dirty="0" smtClean="0"/>
              <a:t>При экспоненциальном законе наработки до первого отказа и при равной надежности элементов, входящих в одну секцию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ru-RU" sz="2200" dirty="0" smtClean="0"/>
              <a:t>При включении резерва замещением целесообразно определить вероятность безотказной работы секции </a:t>
            </a:r>
            <a:r>
              <a:rPr lang="ru-RU" sz="2200" dirty="0" err="1" smtClean="0"/>
              <a:t>Pi</a:t>
            </a:r>
            <a:r>
              <a:rPr lang="ru-RU" sz="2200" dirty="0" smtClean="0"/>
              <a:t> (</a:t>
            </a:r>
            <a:r>
              <a:rPr lang="ru-RU" sz="2200" dirty="0" err="1" smtClean="0"/>
              <a:t>t</a:t>
            </a:r>
            <a:r>
              <a:rPr lang="ru-RU" sz="2200" dirty="0" smtClean="0"/>
              <a:t>) рассмотренными выше методами, а затем определить вероятность безотказной работы последовательной системы</a:t>
            </a:r>
            <a:endParaRPr lang="ru-RU" sz="2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170090"/>
            <a:ext cx="3786214" cy="725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3500438"/>
            <a:ext cx="3657604" cy="91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1" y="5857892"/>
            <a:ext cx="1787923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1785926"/>
            <a:ext cx="842968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1714488"/>
            <a:ext cx="86439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1. Определим характеристики надежности основной нерезервированной</a:t>
            </a:r>
          </a:p>
          <a:p>
            <a:r>
              <a:rPr lang="ru-RU" sz="2000" dirty="0" smtClean="0"/>
              <a:t>электроустановки, состоящей из четырех элементов</a:t>
            </a:r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857496"/>
            <a:ext cx="5786478" cy="333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571868" y="500042"/>
            <a:ext cx="1441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 е </a:t>
            </a:r>
            <a:r>
              <a:rPr lang="ru-RU" dirty="0" err="1" smtClean="0"/>
              <a:t>ш</a:t>
            </a:r>
            <a:r>
              <a:rPr lang="ru-RU" dirty="0" smtClean="0"/>
              <a:t> </a:t>
            </a:r>
            <a:r>
              <a:rPr lang="ru-RU" dirty="0" err="1" smtClean="0"/>
              <a:t>е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ru-RU" dirty="0" smtClean="0"/>
              <a:t> и 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/>
              <a:t>2. Вычислим характеристики надежности для общего резервирования.</a:t>
            </a:r>
          </a:p>
          <a:p>
            <a:r>
              <a:rPr lang="ru-RU" sz="2200" dirty="0" smtClean="0"/>
              <a:t>Нагруженное резервирование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en-US" sz="2200" dirty="0" smtClean="0"/>
              <a:t>He</a:t>
            </a:r>
            <a:r>
              <a:rPr lang="ru-RU" sz="2200" dirty="0" smtClean="0"/>
              <a:t>нагруженное резервирование</a:t>
            </a:r>
            <a:endParaRPr lang="ru-RU" sz="2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786058"/>
            <a:ext cx="7440432" cy="167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929198"/>
            <a:ext cx="699727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Расчет надежности неремонтируемых систем при проектировании</a:t>
            </a:r>
            <a:endParaRPr lang="ru-RU" sz="32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Для определения показателей надежности объекта, состоящего из нескольких элементов, составляется структурная схема надежности. </a:t>
            </a:r>
          </a:p>
          <a:p>
            <a:r>
              <a:rPr lang="ru-RU" i="1" dirty="0" smtClean="0">
                <a:solidFill>
                  <a:srgbClr val="3333CC"/>
                </a:solidFill>
              </a:rPr>
              <a:t>Структурная схема надежности</a:t>
            </a:r>
            <a:r>
              <a:rPr lang="ru-RU" dirty="0" smtClean="0"/>
              <a:t> – условная схема, которая учитывает влияние отказов отдельных элементов и связей между ними на работоспособность системы в целом. </a:t>
            </a:r>
          </a:p>
          <a:p>
            <a:r>
              <a:rPr lang="ru-RU" dirty="0" smtClean="0"/>
              <a:t>Трансформатор в структурной схеме надежности может быть представлен корпусом, обмотками высокого и низкого напряжений, </a:t>
            </a:r>
            <a:r>
              <a:rPr lang="ru-RU" dirty="0" err="1" smtClean="0"/>
              <a:t>магнитопроводом</a:t>
            </a:r>
            <a:r>
              <a:rPr lang="ru-RU" dirty="0" smtClean="0"/>
              <a:t>, изоляторами. </a:t>
            </a:r>
          </a:p>
          <a:p>
            <a:r>
              <a:rPr lang="ru-RU" dirty="0" smtClean="0"/>
              <a:t>Допустима и более мелкая градация элементов.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/>
              <a:t>3. Рассчитаем количественные характеристики надежности при раздельном резервировании.</a:t>
            </a:r>
          </a:p>
          <a:p>
            <a:r>
              <a:rPr lang="ru-RU" sz="2200" dirty="0" smtClean="0"/>
              <a:t>Нагруженное резервирование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ru-RU" sz="2200" dirty="0" smtClean="0"/>
              <a:t>После подстановки соответствующих значений интенсивностей отказов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ru-RU" sz="2200" dirty="0" smtClean="0"/>
              <a:t>Среднее время безотказной работы</a:t>
            </a:r>
            <a:endParaRPr lang="ru-RU" sz="2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857496"/>
            <a:ext cx="3525447" cy="900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4286256"/>
            <a:ext cx="677946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5715016"/>
            <a:ext cx="3083563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200" dirty="0" smtClean="0"/>
              <a:t>Ненагруженное резервирование Для расчета вероятности безотказной работы системы Р5(</a:t>
            </a:r>
            <a:r>
              <a:rPr lang="ru-RU" sz="2200" dirty="0" err="1" smtClean="0"/>
              <a:t>t</a:t>
            </a:r>
            <a:r>
              <a:rPr lang="ru-RU" sz="2200" dirty="0" smtClean="0"/>
              <a:t>) определяется вначале вероятность безотказной работы секции </a:t>
            </a:r>
            <a:r>
              <a:rPr lang="ru-RU" sz="2200" dirty="0" err="1" smtClean="0"/>
              <a:t>Pi</a:t>
            </a:r>
            <a:r>
              <a:rPr lang="ru-RU" sz="2200" dirty="0" smtClean="0"/>
              <a:t>(</a:t>
            </a:r>
            <a:r>
              <a:rPr lang="ru-RU" sz="2200" dirty="0" err="1" smtClean="0"/>
              <a:t>t</a:t>
            </a:r>
            <a:r>
              <a:rPr lang="ru-RU" sz="2200" dirty="0" smtClean="0"/>
              <a:t>), содержащей один однократно зарезервированный узел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r>
              <a:rPr lang="ru-RU" sz="2200" dirty="0" smtClean="0"/>
              <a:t>Система состоит из четырех последовательно соединенных секций</a:t>
            </a:r>
          </a:p>
          <a:p>
            <a:endParaRPr lang="ru-RU" sz="2200" dirty="0" smtClean="0"/>
          </a:p>
          <a:p>
            <a:endParaRPr lang="ru-RU" sz="2200" dirty="0" smtClean="0"/>
          </a:p>
          <a:p>
            <a:endParaRPr lang="ru-RU" sz="2200" dirty="0" smtClean="0"/>
          </a:p>
          <a:p>
            <a:endParaRPr lang="ru-RU" sz="2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000372"/>
            <a:ext cx="2909898" cy="671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500570"/>
            <a:ext cx="8715436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5429264"/>
            <a:ext cx="8415842" cy="1042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Последовательное соединение</a:t>
            </a:r>
            <a:endParaRPr lang="ru-RU" sz="32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00304"/>
          </a:xfrm>
        </p:spPr>
        <p:txBody>
          <a:bodyPr>
            <a:normAutofit/>
          </a:bodyPr>
          <a:lstStyle/>
          <a:p>
            <a:r>
              <a:rPr lang="ru-RU" dirty="0" smtClean="0"/>
              <a:t>Соединение элементов называется </a:t>
            </a:r>
            <a:r>
              <a:rPr lang="ru-RU" i="1" dirty="0" smtClean="0">
                <a:solidFill>
                  <a:srgbClr val="3333CC"/>
                </a:solidFill>
              </a:rPr>
              <a:t>последовательным</a:t>
            </a:r>
            <a:r>
              <a:rPr lang="ru-RU" dirty="0" smtClean="0"/>
              <a:t>, если отказ хотя бы одного элемента приводит к отказу всей системы. Система работоспособна, если исправны все элементы.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214818"/>
            <a:ext cx="779566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85786" y="5143512"/>
            <a:ext cx="80724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Структурная схема надежности при последовательном соединении элементов</a:t>
            </a:r>
            <a:endParaRPr lang="ru-RU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47161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Соединение элементов называется параллельным, если отказ в системе наступает только после отказа всех элементов.</a:t>
            </a:r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Параллельное соединение</a:t>
            </a:r>
            <a:endParaRPr lang="ru-RU" sz="3200" b="1" dirty="0">
              <a:solidFill>
                <a:srgbClr val="3333CC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428868"/>
            <a:ext cx="3587365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28596" y="6000768"/>
            <a:ext cx="82153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Структурная схема надежности при параллельном соединении элементов</a:t>
            </a:r>
            <a:endParaRPr lang="ru-RU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Параллельное включение элементов </a:t>
            </a:r>
            <a:endParaRPr lang="ru-RU" sz="32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600200"/>
            <a:ext cx="8408890" cy="4757758"/>
          </a:xfrm>
        </p:spPr>
        <p:txBody>
          <a:bodyPr>
            <a:noAutofit/>
          </a:bodyPr>
          <a:lstStyle/>
          <a:p>
            <a:r>
              <a:rPr lang="ru-RU" sz="2300" dirty="0" smtClean="0"/>
              <a:t>является эффективным средством повышения надежности объекта, позволяющим создавать электротехнические изделия, надежность которых будет выше надежности входящих в них элементов. </a:t>
            </a:r>
          </a:p>
          <a:p>
            <a:pPr algn="just"/>
            <a:r>
              <a:rPr lang="ru-RU" sz="2300" dirty="0" smtClean="0"/>
              <a:t>При резервировании оборудование усложняется, возрастают его габариты и масса, потребляемая мощность, стоимость. В системах электроснабжения резервирование используется достаточно часто. Устанавливаются резервные трансформаторы на трансформаторных подстанциях, применяются резервные дизельные электростанции, создается резервный запас оборудования.</a:t>
            </a:r>
          </a:p>
          <a:p>
            <a:r>
              <a:rPr lang="ru-RU" sz="2300" dirty="0" smtClean="0"/>
              <a:t>Основным параметром резервирования является </a:t>
            </a:r>
            <a:r>
              <a:rPr lang="ru-RU" sz="2300" i="1" dirty="0" smtClean="0">
                <a:solidFill>
                  <a:srgbClr val="3333CC"/>
                </a:solidFill>
              </a:rPr>
              <a:t>кратность </a:t>
            </a:r>
            <a:r>
              <a:rPr lang="ru-RU" sz="2300" dirty="0" smtClean="0"/>
              <a:t>– отношение числа резервных элементов к числу основных.</a:t>
            </a:r>
            <a:endParaRPr lang="ru-RU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690513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Расчет надежности при последовательном соединении элементов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685924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предполагается, что</a:t>
            </a:r>
            <a:r>
              <a:rPr lang="en-US" sz="2600" dirty="0" smtClean="0"/>
              <a:t> </a:t>
            </a:r>
            <a:r>
              <a:rPr lang="ru-RU" sz="2600" dirty="0" smtClean="0"/>
              <a:t>время безотказной работы распределено по произвольному закону. Вероятность</a:t>
            </a:r>
            <a:r>
              <a:rPr lang="en-US" sz="2600" dirty="0" smtClean="0"/>
              <a:t> </a:t>
            </a:r>
            <a:r>
              <a:rPr lang="ru-RU" sz="2600" dirty="0" smtClean="0"/>
              <a:t>безотказной работы системы с последовательным соединением элементов</a:t>
            </a:r>
            <a:endParaRPr lang="ru-RU" sz="26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571876"/>
            <a:ext cx="20669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857760"/>
            <a:ext cx="7643866" cy="846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928802"/>
            <a:ext cx="871543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70007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Расчет надежности при параллельном соединении элементов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Резервирование называется общим, если резервируется вся система. Резервирование называется раздельным, если резервируются отдельные элементы системы. Реальные системы могут иметь также смешанное резервирование.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640</TotalTime>
  <Words>551</Words>
  <Application>Microsoft Office PowerPoint</Application>
  <PresentationFormat>Экран (4:3)</PresentationFormat>
  <Paragraphs>66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Обычная</vt:lpstr>
      <vt:lpstr>Надёжность электроснабжения</vt:lpstr>
      <vt:lpstr>Расчет надежности неремонтируемых систем при проектировании</vt:lpstr>
      <vt:lpstr>Последовательное соединение</vt:lpstr>
      <vt:lpstr>Параллельное соединение</vt:lpstr>
      <vt:lpstr>Параллельное включение элементов </vt:lpstr>
      <vt:lpstr>Слайд 6</vt:lpstr>
      <vt:lpstr>Расчет надежности при последовательном соединении элементов</vt:lpstr>
      <vt:lpstr>Слайд 8</vt:lpstr>
      <vt:lpstr>Расчет надежности при параллельном соединении элементов</vt:lpstr>
      <vt:lpstr>Слайд 10</vt:lpstr>
      <vt:lpstr>Слайд 11</vt:lpstr>
      <vt:lpstr>Слайд 12</vt:lpstr>
      <vt:lpstr>Раздельное резервирование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Надежность электроэнергетических систем</dc:title>
  <dc:creator>user1</dc:creator>
  <cp:lastModifiedBy>sh</cp:lastModifiedBy>
  <cp:revision>157</cp:revision>
  <dcterms:created xsi:type="dcterms:W3CDTF">2018-01-15T13:28:29Z</dcterms:created>
  <dcterms:modified xsi:type="dcterms:W3CDTF">2021-03-04T03:07:48Z</dcterms:modified>
</cp:coreProperties>
</file>